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1"/>
  </p:notesMasterIdLst>
  <p:sldIdLst>
    <p:sldId id="256" r:id="rId2"/>
    <p:sldId id="257" r:id="rId3"/>
    <p:sldId id="314" r:id="rId4"/>
    <p:sldId id="315" r:id="rId5"/>
    <p:sldId id="316" r:id="rId6"/>
    <p:sldId id="317" r:id="rId7"/>
    <p:sldId id="319" r:id="rId8"/>
    <p:sldId id="320" r:id="rId9"/>
    <p:sldId id="32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D84"/>
    <a:srgbClr val="E3958D"/>
    <a:srgbClr val="E19087"/>
    <a:srgbClr val="DA7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68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0BF03-35F8-458D-B97D-9DFABEB613B0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3854-0989-4B5C-925C-581C807CE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12AD1-9530-4C4C-ABE8-5FCC2D9004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13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8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5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2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1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9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12CB9FF-7D0E-C6EE-FD1E-5414C1C2F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AF4B06-53F0-C847-8C21-2E98F1814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B4128D71-2675-6D32-0C8B-64C731F5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386" b="9386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F70A2C4-3347-EF31-F002-FB70BCCF4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344" y="938623"/>
            <a:ext cx="10369255" cy="4987842"/>
          </a:xfrm>
          <a:custGeom>
            <a:avLst/>
            <a:gdLst>
              <a:gd name="connsiteX0" fmla="*/ 0 w 4116027"/>
              <a:gd name="connsiteY0" fmla="*/ 0 h 5058263"/>
              <a:gd name="connsiteX1" fmla="*/ 3203647 w 4116027"/>
              <a:gd name="connsiteY1" fmla="*/ 0 h 5058263"/>
              <a:gd name="connsiteX2" fmla="*/ 3203647 w 4116027"/>
              <a:gd name="connsiteY2" fmla="*/ 1439014 h 5058263"/>
              <a:gd name="connsiteX3" fmla="*/ 4116027 w 4116027"/>
              <a:gd name="connsiteY3" fmla="*/ 1439014 h 5058263"/>
              <a:gd name="connsiteX4" fmla="*/ 4116027 w 4116027"/>
              <a:gd name="connsiteY4" fmla="*/ 5058263 h 5058263"/>
              <a:gd name="connsiteX5" fmla="*/ 0 w 4116027"/>
              <a:gd name="connsiteY5" fmla="*/ 5058263 h 5058263"/>
              <a:gd name="connsiteX0" fmla="*/ 3203647 w 4116027"/>
              <a:gd name="connsiteY0" fmla="*/ 1439014 h 5058263"/>
              <a:gd name="connsiteX1" fmla="*/ 4116027 w 4116027"/>
              <a:gd name="connsiteY1" fmla="*/ 1439014 h 5058263"/>
              <a:gd name="connsiteX2" fmla="*/ 4116027 w 4116027"/>
              <a:gd name="connsiteY2" fmla="*/ 5058263 h 5058263"/>
              <a:gd name="connsiteX3" fmla="*/ 0 w 4116027"/>
              <a:gd name="connsiteY3" fmla="*/ 5058263 h 5058263"/>
              <a:gd name="connsiteX4" fmla="*/ 0 w 4116027"/>
              <a:gd name="connsiteY4" fmla="*/ 0 h 5058263"/>
              <a:gd name="connsiteX5" fmla="*/ 3203647 w 4116027"/>
              <a:gd name="connsiteY5" fmla="*/ 0 h 5058263"/>
              <a:gd name="connsiteX6" fmla="*/ 3295087 w 4116027"/>
              <a:gd name="connsiteY6" fmla="*/ 1530454 h 5058263"/>
              <a:gd name="connsiteX0" fmla="*/ 3203647 w 4116027"/>
              <a:gd name="connsiteY0" fmla="*/ 1439014 h 5058263"/>
              <a:gd name="connsiteX1" fmla="*/ 4116027 w 4116027"/>
              <a:gd name="connsiteY1" fmla="*/ 1439014 h 5058263"/>
              <a:gd name="connsiteX2" fmla="*/ 4116027 w 4116027"/>
              <a:gd name="connsiteY2" fmla="*/ 5058263 h 5058263"/>
              <a:gd name="connsiteX3" fmla="*/ 0 w 4116027"/>
              <a:gd name="connsiteY3" fmla="*/ 5058263 h 5058263"/>
              <a:gd name="connsiteX4" fmla="*/ 0 w 4116027"/>
              <a:gd name="connsiteY4" fmla="*/ 0 h 5058263"/>
              <a:gd name="connsiteX5" fmla="*/ 3203647 w 4116027"/>
              <a:gd name="connsiteY5" fmla="*/ 0 h 5058263"/>
              <a:gd name="connsiteX0" fmla="*/ 4116027 w 4116027"/>
              <a:gd name="connsiteY0" fmla="*/ 1439014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3203647 w 4116027"/>
              <a:gd name="connsiteY4" fmla="*/ 0 h 5058263"/>
              <a:gd name="connsiteX0" fmla="*/ 4110211 w 4116027"/>
              <a:gd name="connsiteY0" fmla="*/ 154939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3203647 w 4116027"/>
              <a:gd name="connsiteY4" fmla="*/ 0 h 5058263"/>
              <a:gd name="connsiteX0" fmla="*/ 4110211 w 4116027"/>
              <a:gd name="connsiteY0" fmla="*/ 154939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858576 w 4116027"/>
              <a:gd name="connsiteY4" fmla="*/ 0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858576 w 4116027"/>
              <a:gd name="connsiteY4" fmla="*/ 0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556812 w 4116027"/>
              <a:gd name="connsiteY4" fmla="*/ 6142 h 5058263"/>
              <a:gd name="connsiteX0" fmla="*/ 4110211 w 4116027"/>
              <a:gd name="connsiteY0" fmla="*/ 1751767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470533 w 4116027"/>
              <a:gd name="connsiteY4" fmla="*/ 1434 h 5058263"/>
              <a:gd name="connsiteX0" fmla="*/ 4109005 w 4116027"/>
              <a:gd name="connsiteY0" fmla="*/ 1610052 h 5058263"/>
              <a:gd name="connsiteX1" fmla="*/ 4116027 w 4116027"/>
              <a:gd name="connsiteY1" fmla="*/ 5058263 h 5058263"/>
              <a:gd name="connsiteX2" fmla="*/ 0 w 4116027"/>
              <a:gd name="connsiteY2" fmla="*/ 5058263 h 5058263"/>
              <a:gd name="connsiteX3" fmla="*/ 0 w 4116027"/>
              <a:gd name="connsiteY3" fmla="*/ 0 h 5058263"/>
              <a:gd name="connsiteX4" fmla="*/ 2470533 w 4116027"/>
              <a:gd name="connsiteY4" fmla="*/ 1434 h 505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027" h="5058263">
                <a:moveTo>
                  <a:pt x="4109005" y="1610052"/>
                </a:moveTo>
                <a:cubicBezTo>
                  <a:pt x="4110944" y="2779674"/>
                  <a:pt x="4114088" y="3888641"/>
                  <a:pt x="4116027" y="5058263"/>
                </a:cubicBezTo>
                <a:lnTo>
                  <a:pt x="0" y="5058263"/>
                </a:lnTo>
                <a:lnTo>
                  <a:pt x="0" y="0"/>
                </a:lnTo>
                <a:lnTo>
                  <a:pt x="2470533" y="1434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0C60-39D6-2738-6984-7986A547F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175" y="703736"/>
            <a:ext cx="4285881" cy="1810864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500">
                <a:solidFill>
                  <a:schemeClr val="accent1">
                    <a:lumMod val="60000"/>
                    <a:lumOff val="40000"/>
                  </a:schemeClr>
                </a:solidFill>
              </a:rPr>
              <a:t>Building Capacity for a career in Tech through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B0B93-DFB0-3796-9D97-2A3650F30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927" y="3879273"/>
            <a:ext cx="4403327" cy="154175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Leanne Chukoskie, Ph.D., 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Associate Professor,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Northeastern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22737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0256-F949-6B7D-3BEB-F06B0868FD58}"/>
              </a:ext>
            </a:extLst>
          </p:cNvPr>
          <p:cNvSpPr txBox="1">
            <a:spLocks/>
          </p:cNvSpPr>
          <p:nvPr/>
        </p:nvSpPr>
        <p:spPr>
          <a:xfrm>
            <a:off x="911262" y="237924"/>
            <a:ext cx="10058400" cy="843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cs typeface="Arial" panose="020B0604020202020204" pitchFamily="34" charset="0"/>
              </a:rPr>
              <a:t>Playing video games using your eyes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23F0B-C159-8FE1-F0F6-8D4F6F18BF33}"/>
              </a:ext>
            </a:extLst>
          </p:cNvPr>
          <p:cNvSpPr txBox="1"/>
          <p:nvPr/>
        </p:nvSpPr>
        <p:spPr>
          <a:xfrm>
            <a:off x="9668436" y="4333331"/>
            <a:ext cx="24045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Calibri"/>
              </a:rPr>
              <a:t>Eye tracker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C3692-8D3A-03E3-0143-CFE33EAE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592" y="5657112"/>
            <a:ext cx="3073016" cy="914286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CEDFD-2942-CB52-029A-0EA9D750D7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564" y="993139"/>
            <a:ext cx="6833796" cy="4526813"/>
          </a:xfrm>
          <a:prstGeom prst="rect">
            <a:avLst/>
          </a:prstGeom>
        </p:spPr>
      </p:pic>
      <p:sp>
        <p:nvSpPr>
          <p:cNvPr id="6" name="Left Arrow 2">
            <a:extLst>
              <a:ext uri="{FF2B5EF4-FFF2-40B4-BE49-F238E27FC236}">
                <a16:creationId xmlns:a16="http://schemas.microsoft.com/office/drawing/2014/main" id="{F03E936B-BF31-0949-DB4B-E6A8A34E50DA}"/>
              </a:ext>
            </a:extLst>
          </p:cNvPr>
          <p:cNvSpPr/>
          <p:nvPr/>
        </p:nvSpPr>
        <p:spPr>
          <a:xfrm>
            <a:off x="8175156" y="4641661"/>
            <a:ext cx="1360728" cy="27644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CD19BD3A-C3E0-034A-813E-B7A968999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498A-D26B-4CE1-2470-3EB1A2A482E9}"/>
              </a:ext>
            </a:extLst>
          </p:cNvPr>
          <p:cNvSpPr txBox="1">
            <a:spLocks/>
          </p:cNvSpPr>
          <p:nvPr/>
        </p:nvSpPr>
        <p:spPr>
          <a:xfrm>
            <a:off x="7764233" y="1135381"/>
            <a:ext cx="3961042" cy="145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Building an ecosystem of Support: 	</a:t>
            </a:r>
          </a:p>
          <a:p>
            <a:r>
              <a:rPr lang="en-US" sz="2000" b="0" dirty="0"/>
              <a:t>	Internships for 	Autistic adults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0ACE8-6C06-6B26-5DB7-2FC19F5CB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6" r="6395" b="-1"/>
          <a:stretch/>
        </p:blipFill>
        <p:spPr>
          <a:xfrm>
            <a:off x="576849" y="868681"/>
            <a:ext cx="6909801" cy="531440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53D273-3F41-89B6-ED0C-D6F2C3C572F2}"/>
              </a:ext>
            </a:extLst>
          </p:cNvPr>
          <p:cNvSpPr txBox="1">
            <a:spLocks/>
          </p:cNvSpPr>
          <p:nvPr/>
        </p:nvSpPr>
        <p:spPr>
          <a:xfrm>
            <a:off x="7764233" y="3429000"/>
            <a:ext cx="3690257" cy="37555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  </a:t>
            </a:r>
            <a:r>
              <a:rPr lang="en-US" sz="2000" b="1" i="1" dirty="0"/>
              <a:t>The Need</a:t>
            </a:r>
          </a:p>
          <a:p>
            <a:pPr lvl="1"/>
            <a:r>
              <a:rPr lang="en-US" sz="2000" dirty="0"/>
              <a:t>Training that focuses on durable hard skills for tech jobs</a:t>
            </a:r>
          </a:p>
          <a:p>
            <a:pPr lvl="1"/>
            <a:r>
              <a:rPr lang="en-US" sz="2000" dirty="0"/>
              <a:t>Also support </a:t>
            </a:r>
            <a:r>
              <a:rPr lang="en-US" sz="2000" b="1" dirty="0"/>
              <a:t>soft skills needed for employment</a:t>
            </a:r>
          </a:p>
          <a:p>
            <a:pPr marL="200025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9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3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5EF21-9A95-00B9-7EBD-7C964053B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775"/>
            <a:ext cx="7596634" cy="484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05CA8-A18A-C63D-4A48-F6F6F7E1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99" y="0"/>
            <a:ext cx="4583401" cy="332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E121A-CAF1-1F79-CA5E-E0410BDBAA46}"/>
              </a:ext>
            </a:extLst>
          </p:cNvPr>
          <p:cNvSpPr txBox="1"/>
          <p:nvPr/>
        </p:nvSpPr>
        <p:spPr>
          <a:xfrm>
            <a:off x="242696" y="381000"/>
            <a:ext cx="7111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Careers in Games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F14B3-E978-157A-C09E-9ED2103B4B6A}"/>
              </a:ext>
            </a:extLst>
          </p:cNvPr>
          <p:cNvSpPr txBox="1"/>
          <p:nvPr/>
        </p:nvSpPr>
        <p:spPr>
          <a:xfrm>
            <a:off x="7700017" y="4229101"/>
            <a:ext cx="44005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Ubisoft neurodiversity talent program </a:t>
            </a:r>
          </a:p>
          <a:p>
            <a:r>
              <a:rPr lang="en-US" dirty="0"/>
              <a:t>Director, Pierre </a:t>
            </a:r>
            <a:r>
              <a:rPr lang="en-US" dirty="0" err="1"/>
              <a:t>Escaich</a:t>
            </a:r>
            <a:r>
              <a:rPr lang="en-US" dirty="0"/>
              <a:t>, (right) and </a:t>
            </a:r>
          </a:p>
          <a:p>
            <a:r>
              <a:rPr lang="en-US" dirty="0"/>
              <a:t>Aris Bricker (left) formerly of </a:t>
            </a:r>
            <a:r>
              <a:rPr lang="en-US" dirty="0" err="1"/>
              <a:t>Redstorm</a:t>
            </a:r>
            <a:r>
              <a:rPr lang="en-US" dirty="0"/>
              <a:t> </a:t>
            </a:r>
          </a:p>
          <a:p>
            <a:r>
              <a:rPr lang="en-US" dirty="0"/>
              <a:t>Presented at the 2023 Game Developer’s </a:t>
            </a:r>
          </a:p>
          <a:p>
            <a:r>
              <a:rPr lang="en-US" dirty="0"/>
              <a:t>Conference on the need for neurodivergent</a:t>
            </a:r>
          </a:p>
          <a:p>
            <a:r>
              <a:rPr lang="en-US" dirty="0"/>
              <a:t>Talent in games.  </a:t>
            </a:r>
          </a:p>
        </p:txBody>
      </p:sp>
    </p:spTree>
    <p:extLst>
      <p:ext uri="{BB962C8B-B14F-4D97-AF65-F5344CB8AC3E}">
        <p14:creationId xmlns:p14="http://schemas.microsoft.com/office/powerpoint/2010/main" val="428134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87AA37-6AAB-F8D9-9EC5-D666183FB0FF}"/>
              </a:ext>
            </a:extLst>
          </p:cNvPr>
          <p:cNvSpPr txBox="1"/>
          <p:nvPr/>
        </p:nvSpPr>
        <p:spPr>
          <a:xfrm>
            <a:off x="5367256" y="502152"/>
            <a:ext cx="116413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18% of UK Games industry employees </a:t>
            </a:r>
          </a:p>
          <a:p>
            <a:r>
              <a:rPr lang="en-US" sz="3200" b="1" dirty="0"/>
              <a:t>        identify as Neurodivergent.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67AC86-2D31-7DC2-9114-33D33316D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123" y="1966452"/>
            <a:ext cx="7886877" cy="4889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A233E-CC98-9998-0A56-E861283BD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"/>
          <a:stretch/>
        </p:blipFill>
        <p:spPr>
          <a:xfrm>
            <a:off x="0" y="-326485"/>
            <a:ext cx="5367256" cy="30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9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F0AE9-88ED-2E0D-CDF9-9C22A697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46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57CE1-F908-123F-C0F6-0F4CE53C155F}"/>
              </a:ext>
            </a:extLst>
          </p:cNvPr>
          <p:cNvSpPr txBox="1"/>
          <p:nvPr/>
        </p:nvSpPr>
        <p:spPr>
          <a:xfrm>
            <a:off x="7954297" y="294968"/>
            <a:ext cx="402139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Jobs in Indie game and</a:t>
            </a:r>
          </a:p>
          <a:p>
            <a:pPr algn="ctr"/>
            <a:r>
              <a:rPr lang="en-US" sz="2800" dirty="0"/>
              <a:t>“Serious Game” companies are easier to break into. </a:t>
            </a:r>
          </a:p>
          <a:p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Often opportunities associated with universities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Internships are one way to gain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Apprenticeships are better, but few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3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ing Images - Free Download on Freepik">
            <a:extLst>
              <a:ext uri="{FF2B5EF4-FFF2-40B4-BE49-F238E27FC236}">
                <a16:creationId xmlns:a16="http://schemas.microsoft.com/office/drawing/2014/main" id="{3C978545-3642-7151-D106-293ACF968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16608"/>
          <a:stretch/>
        </p:blipFill>
        <p:spPr bwMode="auto">
          <a:xfrm>
            <a:off x="7537704" y="-2"/>
            <a:ext cx="4654296" cy="6857999"/>
          </a:xfrm>
          <a:prstGeom prst="rect">
            <a:avLst/>
          </a:prstGeom>
          <a:solidFill>
            <a:srgbClr val="FFFFFF"/>
          </a:solidFill>
        </p:spPr>
      </p:pic>
      <p:sp useBgFill="1">
        <p:nvSpPr>
          <p:cNvPr id="1039" name="Title 1">
            <a:extLst>
              <a:ext uri="{FF2B5EF4-FFF2-40B4-BE49-F238E27FC236}">
                <a16:creationId xmlns:a16="http://schemas.microsoft.com/office/drawing/2014/main" id="{339F0007-F53B-7DF6-6B7B-778EE575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1140827"/>
            <a:ext cx="6067425" cy="1152144"/>
          </a:xfrm>
        </p:spPr>
        <p:txBody>
          <a:bodyPr>
            <a:normAutofit/>
          </a:bodyPr>
          <a:lstStyle/>
          <a:p>
            <a:r>
              <a:rPr lang="en-US" sz="2800" b="1" dirty="0"/>
              <a:t>entry level jobs in Games:</a:t>
            </a:r>
            <a:br>
              <a:rPr lang="en-US" sz="2800" b="1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1ECA6-3588-E7EB-8D80-B830A49AA621}"/>
              </a:ext>
            </a:extLst>
          </p:cNvPr>
          <p:cNvSpPr txBox="1"/>
          <p:nvPr/>
        </p:nvSpPr>
        <p:spPr>
          <a:xfrm>
            <a:off x="1610920" y="1716899"/>
            <a:ext cx="4832373" cy="40838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Quality Assurance tester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Game review writer (journalist)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Community manager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Jr. Game Developer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Front- or Back-end software 	engineer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Sound designer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Game Artist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Animator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endParaRPr lang="en-US" sz="2600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0017611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Limelight">
      <a:dk1>
        <a:sysClr val="windowText" lastClr="000000"/>
      </a:dk1>
      <a:lt1>
        <a:sysClr val="window" lastClr="FFFFFF"/>
      </a:lt1>
      <a:dk2>
        <a:srgbClr val="23353B"/>
      </a:dk2>
      <a:lt2>
        <a:srgbClr val="E0DDD8"/>
      </a:lt2>
      <a:accent1>
        <a:srgbClr val="90A208"/>
      </a:accent1>
      <a:accent2>
        <a:srgbClr val="6A8755"/>
      </a:accent2>
      <a:accent3>
        <a:srgbClr val="49716B"/>
      </a:accent3>
      <a:accent4>
        <a:srgbClr val="A16F7C"/>
      </a:accent4>
      <a:accent5>
        <a:srgbClr val="B16455"/>
      </a:accent5>
      <a:accent6>
        <a:srgbClr val="E08350"/>
      </a:accent6>
      <a:hlink>
        <a:srgbClr val="5F864B"/>
      </a:hlink>
      <a:folHlink>
        <a:srgbClr val="3F877D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183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Trade Gothic Next Cond</vt:lpstr>
      <vt:lpstr>Trade Gothic Next Light</vt:lpstr>
      <vt:lpstr>LimelightVTI</vt:lpstr>
      <vt:lpstr>Building Capacity for a career in Tech through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entry level jobs in Games: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for a career in Tech through Games</dc:title>
  <dc:creator>Chukoskie, Leanne</dc:creator>
  <cp:lastModifiedBy>Chukoskie, Leanne</cp:lastModifiedBy>
  <cp:revision>6</cp:revision>
  <dcterms:created xsi:type="dcterms:W3CDTF">2023-12-09T15:19:11Z</dcterms:created>
  <dcterms:modified xsi:type="dcterms:W3CDTF">2023-12-09T17:48:16Z</dcterms:modified>
</cp:coreProperties>
</file>